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0693400" cy="15122525"/>
  <p:notesSz cx="6858000" cy="9144000"/>
  <p:defaultText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648" y="1152"/>
      </p:cViewPr>
      <p:guideLst>
        <p:guide orient="horz" pos="4763"/>
        <p:guide pos="3369"/>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02006" y="4697787"/>
            <a:ext cx="9089390" cy="3241542"/>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604010" y="8569432"/>
            <a:ext cx="7485380" cy="3864645"/>
          </a:xfrm>
        </p:spPr>
        <p:txBody>
          <a:bodyPr/>
          <a:lstStyle>
            <a:lvl1pPr marL="0" indent="0" algn="ctr">
              <a:buNone/>
              <a:defRPr>
                <a:solidFill>
                  <a:schemeClr val="tx1">
                    <a:tint val="75000"/>
                  </a:schemeClr>
                </a:solidFill>
              </a:defRPr>
            </a:lvl1pPr>
            <a:lvl2pPr marL="737134" indent="0" algn="ctr">
              <a:buNone/>
              <a:defRPr>
                <a:solidFill>
                  <a:schemeClr val="tx1">
                    <a:tint val="75000"/>
                  </a:schemeClr>
                </a:solidFill>
              </a:defRPr>
            </a:lvl2pPr>
            <a:lvl3pPr marL="1474268" indent="0" algn="ctr">
              <a:buNone/>
              <a:defRPr>
                <a:solidFill>
                  <a:schemeClr val="tx1">
                    <a:tint val="75000"/>
                  </a:schemeClr>
                </a:solidFill>
              </a:defRPr>
            </a:lvl3pPr>
            <a:lvl4pPr marL="2211403" indent="0" algn="ctr">
              <a:buNone/>
              <a:defRPr>
                <a:solidFill>
                  <a:schemeClr val="tx1">
                    <a:tint val="75000"/>
                  </a:schemeClr>
                </a:solidFill>
              </a:defRPr>
            </a:lvl4pPr>
            <a:lvl5pPr marL="2948537" indent="0" algn="ctr">
              <a:buNone/>
              <a:defRPr>
                <a:solidFill>
                  <a:schemeClr val="tx1">
                    <a:tint val="75000"/>
                  </a:schemeClr>
                </a:solidFill>
              </a:defRPr>
            </a:lvl5pPr>
            <a:lvl6pPr marL="3685670" indent="0" algn="ctr">
              <a:buNone/>
              <a:defRPr>
                <a:solidFill>
                  <a:schemeClr val="tx1">
                    <a:tint val="75000"/>
                  </a:schemeClr>
                </a:solidFill>
              </a:defRPr>
            </a:lvl6pPr>
            <a:lvl7pPr marL="4422805" indent="0" algn="ctr">
              <a:buNone/>
              <a:defRPr>
                <a:solidFill>
                  <a:schemeClr val="tx1">
                    <a:tint val="75000"/>
                  </a:schemeClr>
                </a:solidFill>
              </a:defRPr>
            </a:lvl7pPr>
            <a:lvl8pPr marL="5159938" indent="0" algn="ctr">
              <a:buNone/>
              <a:defRPr>
                <a:solidFill>
                  <a:schemeClr val="tx1">
                    <a:tint val="75000"/>
                  </a:schemeClr>
                </a:solidFill>
              </a:defRPr>
            </a:lvl8pPr>
            <a:lvl9pPr marL="5897072"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transition spd="med"/>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140723" y="1130693"/>
            <a:ext cx="2526686" cy="24084021"/>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0663" y="1130693"/>
            <a:ext cx="7401839" cy="24084021"/>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844705" y="9717626"/>
            <a:ext cx="9089390" cy="3003501"/>
          </a:xfrm>
        </p:spPr>
        <p:txBody>
          <a:bodyPr anchor="t"/>
          <a:lstStyle>
            <a:lvl1pPr algn="l">
              <a:defRPr sz="65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844705" y="6409575"/>
            <a:ext cx="9089390" cy="3308051"/>
          </a:xfrm>
        </p:spPr>
        <p:txBody>
          <a:bodyPr anchor="b"/>
          <a:lstStyle>
            <a:lvl1pPr marL="0" indent="0">
              <a:buNone/>
              <a:defRPr sz="3200">
                <a:solidFill>
                  <a:schemeClr val="tx1">
                    <a:tint val="75000"/>
                  </a:schemeClr>
                </a:solidFill>
              </a:defRPr>
            </a:lvl1pPr>
            <a:lvl2pPr marL="737134" indent="0">
              <a:buNone/>
              <a:defRPr sz="2900">
                <a:solidFill>
                  <a:schemeClr val="tx1">
                    <a:tint val="75000"/>
                  </a:schemeClr>
                </a:solidFill>
              </a:defRPr>
            </a:lvl2pPr>
            <a:lvl3pPr marL="1474268" indent="0">
              <a:buNone/>
              <a:defRPr sz="2500">
                <a:solidFill>
                  <a:schemeClr val="tx1">
                    <a:tint val="75000"/>
                  </a:schemeClr>
                </a:solidFill>
              </a:defRPr>
            </a:lvl3pPr>
            <a:lvl4pPr marL="2211403" indent="0">
              <a:buNone/>
              <a:defRPr sz="2300">
                <a:solidFill>
                  <a:schemeClr val="tx1">
                    <a:tint val="75000"/>
                  </a:schemeClr>
                </a:solidFill>
              </a:defRPr>
            </a:lvl4pPr>
            <a:lvl5pPr marL="2948537" indent="0">
              <a:buNone/>
              <a:defRPr sz="2300">
                <a:solidFill>
                  <a:schemeClr val="tx1">
                    <a:tint val="75000"/>
                  </a:schemeClr>
                </a:solidFill>
              </a:defRPr>
            </a:lvl5pPr>
            <a:lvl6pPr marL="3685670" indent="0">
              <a:buNone/>
              <a:defRPr sz="2300">
                <a:solidFill>
                  <a:schemeClr val="tx1">
                    <a:tint val="75000"/>
                  </a:schemeClr>
                </a:solidFill>
              </a:defRPr>
            </a:lvl6pPr>
            <a:lvl7pPr marL="4422805" indent="0">
              <a:buNone/>
              <a:defRPr sz="2300">
                <a:solidFill>
                  <a:schemeClr val="tx1">
                    <a:tint val="75000"/>
                  </a:schemeClr>
                </a:solidFill>
              </a:defRPr>
            </a:lvl7pPr>
            <a:lvl8pPr marL="5159938" indent="0">
              <a:buNone/>
              <a:defRPr sz="2300">
                <a:solidFill>
                  <a:schemeClr val="tx1">
                    <a:tint val="75000"/>
                  </a:schemeClr>
                </a:solidFill>
              </a:defRPr>
            </a:lvl8pPr>
            <a:lvl9pPr marL="5897072" indent="0">
              <a:buNone/>
              <a:defRPr sz="23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0662"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5703147" y="6588099"/>
            <a:ext cx="4964263" cy="18626612"/>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5605"/>
            <a:ext cx="9624060" cy="2520421"/>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534672" y="3385066"/>
            <a:ext cx="4724775"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534672" y="4795800"/>
            <a:ext cx="4724775"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5432100" y="3385066"/>
            <a:ext cx="4726632" cy="1410734"/>
          </a:xfrm>
        </p:spPr>
        <p:txBody>
          <a:bodyPr anchor="b"/>
          <a:lstStyle>
            <a:lvl1pPr marL="0" indent="0">
              <a:buNone/>
              <a:defRPr sz="3900" b="1"/>
            </a:lvl1pPr>
            <a:lvl2pPr marL="737134" indent="0">
              <a:buNone/>
              <a:defRPr sz="3200" b="1"/>
            </a:lvl2pPr>
            <a:lvl3pPr marL="1474268" indent="0">
              <a:buNone/>
              <a:defRPr sz="2900" b="1"/>
            </a:lvl3pPr>
            <a:lvl4pPr marL="2211403" indent="0">
              <a:buNone/>
              <a:defRPr sz="2500" b="1"/>
            </a:lvl4pPr>
            <a:lvl5pPr marL="2948537" indent="0">
              <a:buNone/>
              <a:defRPr sz="2500" b="1"/>
            </a:lvl5pPr>
            <a:lvl6pPr marL="3685670" indent="0">
              <a:buNone/>
              <a:defRPr sz="2500" b="1"/>
            </a:lvl6pPr>
            <a:lvl7pPr marL="4422805" indent="0">
              <a:buNone/>
              <a:defRPr sz="2500" b="1"/>
            </a:lvl7pPr>
            <a:lvl8pPr marL="5159938" indent="0">
              <a:buNone/>
              <a:defRPr sz="2500" b="1"/>
            </a:lvl8pPr>
            <a:lvl9pPr marL="5897072" indent="0">
              <a:buNone/>
              <a:defRPr sz="25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5432100" y="4795800"/>
            <a:ext cx="4726632" cy="8712956"/>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4671" y="602100"/>
            <a:ext cx="3518056" cy="2562428"/>
          </a:xfrm>
        </p:spPr>
        <p:txBody>
          <a:bodyPr anchor="b"/>
          <a:lstStyle>
            <a:lvl1pPr algn="l">
              <a:defRPr sz="32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4180821" y="602102"/>
            <a:ext cx="5977908" cy="12906656"/>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534671" y="3164531"/>
            <a:ext cx="3518056" cy="10344228"/>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095982" y="10585768"/>
            <a:ext cx="6416040" cy="1249710"/>
          </a:xfrm>
        </p:spPr>
        <p:txBody>
          <a:bodyPr anchor="b"/>
          <a:lstStyle>
            <a:lvl1pPr algn="l">
              <a:defRPr sz="32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2095982" y="1351227"/>
            <a:ext cx="6416040" cy="9073515"/>
          </a:xfrm>
        </p:spPr>
        <p:txBody>
          <a:bodyPr/>
          <a:lstStyle>
            <a:lvl1pPr marL="0" indent="0">
              <a:buNone/>
              <a:defRPr sz="5200"/>
            </a:lvl1pPr>
            <a:lvl2pPr marL="737134" indent="0">
              <a:buNone/>
              <a:defRPr sz="4500"/>
            </a:lvl2pPr>
            <a:lvl3pPr marL="1474268" indent="0">
              <a:buNone/>
              <a:defRPr sz="3900"/>
            </a:lvl3pPr>
            <a:lvl4pPr marL="2211403" indent="0">
              <a:buNone/>
              <a:defRPr sz="3200"/>
            </a:lvl4pPr>
            <a:lvl5pPr marL="2948537" indent="0">
              <a:buNone/>
              <a:defRPr sz="3200"/>
            </a:lvl5pPr>
            <a:lvl6pPr marL="3685670" indent="0">
              <a:buNone/>
              <a:defRPr sz="3200"/>
            </a:lvl6pPr>
            <a:lvl7pPr marL="4422805" indent="0">
              <a:buNone/>
              <a:defRPr sz="3200"/>
            </a:lvl7pPr>
            <a:lvl8pPr marL="5159938" indent="0">
              <a:buNone/>
              <a:defRPr sz="3200"/>
            </a:lvl8pPr>
            <a:lvl9pPr marL="5897072" indent="0">
              <a:buNone/>
              <a:defRPr sz="3200"/>
            </a:lvl9pPr>
          </a:lstStyle>
          <a:p>
            <a:endParaRPr lang="el-GR"/>
          </a:p>
        </p:txBody>
      </p:sp>
      <p:sp>
        <p:nvSpPr>
          <p:cNvPr id="4" name="3 - Θέση κειμένου"/>
          <p:cNvSpPr>
            <a:spLocks noGrp="1"/>
          </p:cNvSpPr>
          <p:nvPr>
            <p:ph type="body" sz="half" idx="2"/>
          </p:nvPr>
        </p:nvSpPr>
        <p:spPr>
          <a:xfrm>
            <a:off x="2095982" y="11835480"/>
            <a:ext cx="6416040" cy="1774795"/>
          </a:xfrm>
        </p:spPr>
        <p:txBody>
          <a:bodyPr/>
          <a:lstStyle>
            <a:lvl1pPr marL="0" indent="0">
              <a:buNone/>
              <a:defRPr sz="2300"/>
            </a:lvl1pPr>
            <a:lvl2pPr marL="737134" indent="0">
              <a:buNone/>
              <a:defRPr sz="2000"/>
            </a:lvl2pPr>
            <a:lvl3pPr marL="1474268" indent="0">
              <a:buNone/>
              <a:defRPr sz="1600"/>
            </a:lvl3pPr>
            <a:lvl4pPr marL="2211403" indent="0">
              <a:buNone/>
              <a:defRPr sz="1500"/>
            </a:lvl4pPr>
            <a:lvl5pPr marL="2948537" indent="0">
              <a:buNone/>
              <a:defRPr sz="1500"/>
            </a:lvl5pPr>
            <a:lvl6pPr marL="3685670" indent="0">
              <a:buNone/>
              <a:defRPr sz="1500"/>
            </a:lvl6pPr>
            <a:lvl7pPr marL="4422805" indent="0">
              <a:buNone/>
              <a:defRPr sz="1500"/>
            </a:lvl7pPr>
            <a:lvl8pPr marL="5159938" indent="0">
              <a:buNone/>
              <a:defRPr sz="1500"/>
            </a:lvl8pPr>
            <a:lvl9pPr marL="5897072" indent="0">
              <a:buNone/>
              <a:defRPr sz="15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123018E-230E-479C-96EF-48C6CCCA17DE}" type="datetimeFigureOut">
              <a:rPr lang="el-GR" smtClean="0"/>
              <a:pPr/>
              <a:t>27/1/2020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5D5A5A8-8373-49FE-AC13-E47C924AA95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0" y="65088"/>
            <a:ext cx="10753725" cy="150606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1 - Θέση τίτλου"/>
          <p:cNvSpPr>
            <a:spLocks noGrp="1"/>
          </p:cNvSpPr>
          <p:nvPr>
            <p:ph type="title"/>
          </p:nvPr>
        </p:nvSpPr>
        <p:spPr>
          <a:xfrm>
            <a:off x="534671" y="605605"/>
            <a:ext cx="9624060" cy="2520421"/>
          </a:xfrm>
          <a:prstGeom prst="rect">
            <a:avLst/>
          </a:prstGeom>
        </p:spPr>
        <p:txBody>
          <a:bodyPr vert="horz" lIns="147427" tIns="73713" rIns="147427" bIns="73713"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534671" y="3528591"/>
            <a:ext cx="9624060" cy="9980167"/>
          </a:xfrm>
          <a:prstGeom prst="rect">
            <a:avLst/>
          </a:prstGeom>
        </p:spPr>
        <p:txBody>
          <a:bodyPr vert="horz" lIns="147427" tIns="73713" rIns="147427" bIns="73713"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534671" y="14016343"/>
            <a:ext cx="2495127" cy="805135"/>
          </a:xfrm>
          <a:prstGeom prst="rect">
            <a:avLst/>
          </a:prstGeom>
        </p:spPr>
        <p:txBody>
          <a:bodyPr vert="horz" lIns="147427" tIns="73713" rIns="147427" bIns="73713" rtlCol="0" anchor="ctr"/>
          <a:lstStyle>
            <a:lvl1pPr algn="l">
              <a:defRPr sz="2000">
                <a:solidFill>
                  <a:schemeClr val="tx1">
                    <a:tint val="75000"/>
                  </a:schemeClr>
                </a:solidFill>
              </a:defRPr>
            </a:lvl1pPr>
          </a:lstStyle>
          <a:p>
            <a:fld id="{1123018E-230E-479C-96EF-48C6CCCA17DE}" type="datetimeFigureOut">
              <a:rPr lang="el-GR" smtClean="0"/>
              <a:pPr/>
              <a:t>27/1/2020</a:t>
            </a:fld>
            <a:endParaRPr lang="el-GR"/>
          </a:p>
        </p:txBody>
      </p:sp>
      <p:sp>
        <p:nvSpPr>
          <p:cNvPr id="5" name="4 - Θέση υποσέλιδου"/>
          <p:cNvSpPr>
            <a:spLocks noGrp="1"/>
          </p:cNvSpPr>
          <p:nvPr>
            <p:ph type="ftr" sz="quarter" idx="3"/>
          </p:nvPr>
        </p:nvSpPr>
        <p:spPr>
          <a:xfrm>
            <a:off x="3653580" y="14016343"/>
            <a:ext cx="3386244" cy="805135"/>
          </a:xfrm>
          <a:prstGeom prst="rect">
            <a:avLst/>
          </a:prstGeom>
        </p:spPr>
        <p:txBody>
          <a:bodyPr vert="horz" lIns="147427" tIns="73713" rIns="147427" bIns="73713" rtlCol="0" anchor="ctr"/>
          <a:lstStyle>
            <a:lvl1pPr algn="ctr">
              <a:defRPr sz="20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7663604" y="14016343"/>
            <a:ext cx="2495127" cy="805135"/>
          </a:xfrm>
          <a:prstGeom prst="rect">
            <a:avLst/>
          </a:prstGeom>
        </p:spPr>
        <p:txBody>
          <a:bodyPr vert="horz" lIns="147427" tIns="73713" rIns="147427" bIns="73713" rtlCol="0" anchor="ctr"/>
          <a:lstStyle>
            <a:lvl1pPr algn="r">
              <a:defRPr sz="2000">
                <a:solidFill>
                  <a:schemeClr val="tx1">
                    <a:tint val="75000"/>
                  </a:schemeClr>
                </a:solidFill>
              </a:defRPr>
            </a:lvl1pPr>
          </a:lstStyle>
          <a:p>
            <a:fld id="{55D5A5A8-8373-49FE-AC13-E47C924AA95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1474268" rtl="0" eaLnBrk="1" latinLnBrk="0" hangingPunct="1">
        <a:spcBef>
          <a:spcPct val="0"/>
        </a:spcBef>
        <a:buNone/>
        <a:defRPr sz="7100" kern="1200">
          <a:solidFill>
            <a:schemeClr val="tx1"/>
          </a:solidFill>
          <a:latin typeface="+mj-lt"/>
          <a:ea typeface="+mj-ea"/>
          <a:cs typeface="+mj-cs"/>
        </a:defRPr>
      </a:lvl1pPr>
    </p:titleStyle>
    <p:bodyStyle>
      <a:lvl1pPr marL="552850" indent="-552850" algn="l" defTabSz="1474268"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197843" indent="-460710" algn="l" defTabSz="1474268" rtl="0" eaLnBrk="1" latinLnBrk="0" hangingPunct="1">
        <a:spcBef>
          <a:spcPct val="20000"/>
        </a:spcBef>
        <a:buFont typeface="Arial" pitchFamily="34" charset="0"/>
        <a:buChar char="–"/>
        <a:defRPr sz="4500" kern="1200">
          <a:solidFill>
            <a:schemeClr val="tx1"/>
          </a:solidFill>
          <a:latin typeface="+mn-lt"/>
          <a:ea typeface="+mn-ea"/>
          <a:cs typeface="+mn-cs"/>
        </a:defRPr>
      </a:lvl2pPr>
      <a:lvl3pPr marL="1842835" indent="-368567" algn="l" defTabSz="1474268"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57997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317103"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4054237"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91372"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528505"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65640" indent="-368567" algn="l" defTabSz="1474268"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l-GR"/>
      </a:defPPr>
      <a:lvl1pPr marL="0" algn="l" defTabSz="1474268" rtl="0" eaLnBrk="1" latinLnBrk="0" hangingPunct="1">
        <a:defRPr sz="2900" kern="1200">
          <a:solidFill>
            <a:schemeClr val="tx1"/>
          </a:solidFill>
          <a:latin typeface="+mn-lt"/>
          <a:ea typeface="+mn-ea"/>
          <a:cs typeface="+mn-cs"/>
        </a:defRPr>
      </a:lvl1pPr>
      <a:lvl2pPr marL="737134" algn="l" defTabSz="1474268" rtl="0" eaLnBrk="1" latinLnBrk="0" hangingPunct="1">
        <a:defRPr sz="2900" kern="1200">
          <a:solidFill>
            <a:schemeClr val="tx1"/>
          </a:solidFill>
          <a:latin typeface="+mn-lt"/>
          <a:ea typeface="+mn-ea"/>
          <a:cs typeface="+mn-cs"/>
        </a:defRPr>
      </a:lvl2pPr>
      <a:lvl3pPr marL="1474268" algn="l" defTabSz="1474268" rtl="0" eaLnBrk="1" latinLnBrk="0" hangingPunct="1">
        <a:defRPr sz="2900" kern="1200">
          <a:solidFill>
            <a:schemeClr val="tx1"/>
          </a:solidFill>
          <a:latin typeface="+mn-lt"/>
          <a:ea typeface="+mn-ea"/>
          <a:cs typeface="+mn-cs"/>
        </a:defRPr>
      </a:lvl3pPr>
      <a:lvl4pPr marL="2211403" algn="l" defTabSz="1474268" rtl="0" eaLnBrk="1" latinLnBrk="0" hangingPunct="1">
        <a:defRPr sz="2900" kern="1200">
          <a:solidFill>
            <a:schemeClr val="tx1"/>
          </a:solidFill>
          <a:latin typeface="+mn-lt"/>
          <a:ea typeface="+mn-ea"/>
          <a:cs typeface="+mn-cs"/>
        </a:defRPr>
      </a:lvl4pPr>
      <a:lvl5pPr marL="2948537" algn="l" defTabSz="1474268" rtl="0" eaLnBrk="1" latinLnBrk="0" hangingPunct="1">
        <a:defRPr sz="2900" kern="1200">
          <a:solidFill>
            <a:schemeClr val="tx1"/>
          </a:solidFill>
          <a:latin typeface="+mn-lt"/>
          <a:ea typeface="+mn-ea"/>
          <a:cs typeface="+mn-cs"/>
        </a:defRPr>
      </a:lvl5pPr>
      <a:lvl6pPr marL="3685670" algn="l" defTabSz="1474268" rtl="0" eaLnBrk="1" latinLnBrk="0" hangingPunct="1">
        <a:defRPr sz="2900" kern="1200">
          <a:solidFill>
            <a:schemeClr val="tx1"/>
          </a:solidFill>
          <a:latin typeface="+mn-lt"/>
          <a:ea typeface="+mn-ea"/>
          <a:cs typeface="+mn-cs"/>
        </a:defRPr>
      </a:lvl6pPr>
      <a:lvl7pPr marL="4422805" algn="l" defTabSz="1474268" rtl="0" eaLnBrk="1" latinLnBrk="0" hangingPunct="1">
        <a:defRPr sz="2900" kern="1200">
          <a:solidFill>
            <a:schemeClr val="tx1"/>
          </a:solidFill>
          <a:latin typeface="+mn-lt"/>
          <a:ea typeface="+mn-ea"/>
          <a:cs typeface="+mn-cs"/>
        </a:defRPr>
      </a:lvl7pPr>
      <a:lvl8pPr marL="5159938" algn="l" defTabSz="1474268" rtl="0" eaLnBrk="1" latinLnBrk="0" hangingPunct="1">
        <a:defRPr sz="2900" kern="1200">
          <a:solidFill>
            <a:schemeClr val="tx1"/>
          </a:solidFill>
          <a:latin typeface="+mn-lt"/>
          <a:ea typeface="+mn-ea"/>
          <a:cs typeface="+mn-cs"/>
        </a:defRPr>
      </a:lvl8pPr>
      <a:lvl9pPr marL="5897072" algn="l" defTabSz="1474268"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820292" y="4695458"/>
            <a:ext cx="9145016" cy="1569660"/>
          </a:xfrm>
          <a:prstGeom prst="rect">
            <a:avLst/>
          </a:prstGeom>
          <a:noFill/>
        </p:spPr>
        <p:txBody>
          <a:bodyPr wrap="square" rtlCol="0">
            <a:spAutoFit/>
          </a:bodyPr>
          <a:lstStyle/>
          <a:p>
            <a:pPr algn="just"/>
            <a:r>
              <a:rPr lang="en-US" sz="1200" dirty="0">
                <a:solidFill>
                  <a:srgbClr val="002060"/>
                </a:solidFill>
                <a:latin typeface="Verdana" pitchFamily="34" charset="0"/>
                <a:ea typeface="Verdana" pitchFamily="34" charset="0"/>
                <a:cs typeface="Verdana" pitchFamily="34" charset="0"/>
              </a:rPr>
              <a:t>The enterprise </a:t>
            </a:r>
            <a:r>
              <a:rPr lang="el-GR" sz="1200" dirty="0" smtClean="0">
                <a:solidFill>
                  <a:srgbClr val="002060"/>
                </a:solidFill>
                <a:latin typeface="Verdana" pitchFamily="34" charset="0"/>
                <a:ea typeface="Verdana" pitchFamily="34" charset="0"/>
                <a:cs typeface="Verdana" pitchFamily="34" charset="0"/>
              </a:rPr>
              <a:t>«</a:t>
            </a:r>
            <a:r>
              <a:rPr lang="en-US" sz="1200" dirty="0" smtClean="0">
                <a:solidFill>
                  <a:srgbClr val="002060"/>
                </a:solidFill>
                <a:latin typeface="Verdana" pitchFamily="34" charset="0"/>
                <a:ea typeface="Verdana" pitchFamily="34" charset="0"/>
                <a:cs typeface="Verdana" pitchFamily="34" charset="0"/>
              </a:rPr>
              <a:t>MINOS FOODS SA</a:t>
            </a:r>
            <a:r>
              <a:rPr lang="el-GR" sz="1200" dirty="0" smtClean="0">
                <a:solidFill>
                  <a:srgbClr val="002060"/>
                </a:solidFill>
                <a:latin typeface="Verdana" pitchFamily="34" charset="0"/>
                <a:ea typeface="Verdana" pitchFamily="34" charset="0"/>
                <a:cs typeface="Verdana" pitchFamily="34" charset="0"/>
              </a:rPr>
              <a:t>»</a:t>
            </a:r>
            <a:r>
              <a:rPr lang="en-US" sz="1200" dirty="0" smtClean="0">
                <a:solidFill>
                  <a:srgbClr val="002060"/>
                </a:solidFill>
                <a:latin typeface="Verdana" pitchFamily="34" charset="0"/>
                <a:ea typeface="Verdana" pitchFamily="34" charset="0"/>
                <a:cs typeface="Verdana" pitchFamily="34" charset="0"/>
              </a:rPr>
              <a:t> </a:t>
            </a:r>
            <a:r>
              <a:rPr lang="en-US" sz="1200" dirty="0">
                <a:solidFill>
                  <a:srgbClr val="002060"/>
                </a:solidFill>
                <a:latin typeface="Verdana" pitchFamily="34" charset="0"/>
                <a:ea typeface="Verdana" pitchFamily="34" charset="0"/>
                <a:cs typeface="Verdana" pitchFamily="34" charset="0"/>
              </a:rPr>
              <a:t>based </a:t>
            </a:r>
            <a:r>
              <a:rPr lang="en-US" sz="1200" dirty="0" smtClean="0">
                <a:solidFill>
                  <a:srgbClr val="002060"/>
                </a:solidFill>
                <a:latin typeface="Verdana" pitchFamily="34" charset="0"/>
                <a:ea typeface="Verdana" pitchFamily="34" charset="0"/>
                <a:cs typeface="Verdana" pitchFamily="34" charset="0"/>
              </a:rPr>
              <a:t>in Attica region</a:t>
            </a:r>
            <a:r>
              <a:rPr lang="en-US" sz="1200" dirty="0">
                <a:solidFill>
                  <a:srgbClr val="002060"/>
                </a:solidFill>
                <a:latin typeface="Verdana" pitchFamily="34" charset="0"/>
                <a:ea typeface="Verdana" pitchFamily="34" charset="0"/>
                <a:cs typeface="Verdana" pitchFamily="34" charset="0"/>
              </a:rPr>
              <a:t>, has joined the Action </a:t>
            </a:r>
            <a:r>
              <a:rPr lang="en-US" sz="1200" dirty="0" smtClean="0">
                <a:solidFill>
                  <a:srgbClr val="002060"/>
                </a:solidFill>
                <a:latin typeface="Verdana" pitchFamily="34" charset="0"/>
                <a:ea typeface="Verdana" pitchFamily="34" charset="0"/>
                <a:cs typeface="Verdana" pitchFamily="34" charset="0"/>
              </a:rPr>
              <a:t>“Competitiveness Toolbox” </a:t>
            </a:r>
            <a:r>
              <a:rPr lang="en-US" sz="1200" dirty="0">
                <a:solidFill>
                  <a:srgbClr val="002060"/>
                </a:solidFill>
                <a:latin typeface="Verdana" pitchFamily="34" charset="0"/>
                <a:ea typeface="Verdana" pitchFamily="34" charset="0"/>
                <a:cs typeface="Verdana" pitchFamily="34" charset="0"/>
              </a:rPr>
              <a:t>with </a:t>
            </a:r>
            <a:r>
              <a:rPr lang="en-US" sz="1200" dirty="0" smtClean="0">
                <a:solidFill>
                  <a:srgbClr val="002060"/>
                </a:solidFill>
                <a:latin typeface="Verdana" pitchFamily="34" charset="0"/>
                <a:ea typeface="Verdana" pitchFamily="34" charset="0"/>
                <a:cs typeface="Verdana" pitchFamily="34" charset="0"/>
              </a:rPr>
              <a:t>a total </a:t>
            </a:r>
            <a:r>
              <a:rPr lang="en-US" sz="1200" dirty="0">
                <a:solidFill>
                  <a:srgbClr val="002060"/>
                </a:solidFill>
                <a:latin typeface="Verdana" pitchFamily="34" charset="0"/>
                <a:ea typeface="Verdana" pitchFamily="34" charset="0"/>
                <a:cs typeface="Verdana" pitchFamily="34" charset="0"/>
              </a:rPr>
              <a:t>budget of  </a:t>
            </a:r>
            <a:r>
              <a:rPr lang="en-US" sz="1200" b="1" dirty="0" smtClean="0">
                <a:solidFill>
                  <a:srgbClr val="002060"/>
                </a:solidFill>
                <a:latin typeface="Verdana" pitchFamily="34" charset="0"/>
                <a:ea typeface="Verdana" pitchFamily="34" charset="0"/>
                <a:cs typeface="Verdana" pitchFamily="34" charset="0"/>
              </a:rPr>
              <a:t>400 </a:t>
            </a:r>
            <a:r>
              <a:rPr lang="en-US" sz="1200" b="1" dirty="0">
                <a:solidFill>
                  <a:srgbClr val="002060"/>
                </a:solidFill>
                <a:latin typeface="Verdana" pitchFamily="34" charset="0"/>
                <a:ea typeface="Verdana" pitchFamily="34" charset="0"/>
                <a:cs typeface="Verdana" pitchFamily="34" charset="0"/>
              </a:rPr>
              <a:t>million €</a:t>
            </a:r>
            <a:r>
              <a:rPr lang="en-US" sz="1200" dirty="0">
                <a:solidFill>
                  <a:srgbClr val="002060"/>
                </a:solidFill>
                <a:latin typeface="Verdana" pitchFamily="34" charset="0"/>
                <a:ea typeface="Verdana" pitchFamily="34" charset="0"/>
                <a:cs typeface="Verdana" pitchFamily="34" charset="0"/>
              </a:rPr>
              <a:t>. The Action aims at </a:t>
            </a:r>
            <a:r>
              <a:rPr lang="en-US" sz="1200" dirty="0" smtClean="0">
                <a:solidFill>
                  <a:srgbClr val="002060"/>
                </a:solidFill>
                <a:latin typeface="Verdana" pitchFamily="34" charset="0"/>
                <a:ea typeface="Verdana" pitchFamily="34" charset="0"/>
                <a:cs typeface="Verdana" pitchFamily="34" charset="0"/>
              </a:rPr>
              <a:t>supporting </a:t>
            </a:r>
            <a:r>
              <a:rPr lang="en-US" sz="1200" dirty="0">
                <a:solidFill>
                  <a:srgbClr val="002060"/>
                </a:solidFill>
                <a:latin typeface="Verdana" pitchFamily="34" charset="0"/>
                <a:ea typeface="Verdana" pitchFamily="34" charset="0"/>
                <a:cs typeface="Verdana" pitchFamily="34" charset="0"/>
              </a:rPr>
              <a:t>existing small and very small enterprises, in order to upgrade and improve their competitive position in domestic and international markets, by investing in the modernization of their production equipment and by adopting product certifications. </a:t>
            </a:r>
          </a:p>
          <a:p>
            <a:pPr algn="just"/>
            <a:endParaRPr lang="en-US" sz="1200" dirty="0" smtClean="0">
              <a:solidFill>
                <a:srgbClr val="002060"/>
              </a:solidFill>
              <a:latin typeface="Verdana" pitchFamily="34" charset="0"/>
              <a:ea typeface="Verdana" pitchFamily="34" charset="0"/>
              <a:cs typeface="Verdana" pitchFamily="34" charset="0"/>
            </a:endParaRPr>
          </a:p>
          <a:p>
            <a:pPr algn="just"/>
            <a:endParaRPr lang="el-GR" sz="1200" dirty="0" smtClean="0">
              <a:solidFill>
                <a:srgbClr val="002060"/>
              </a:solidFill>
              <a:latin typeface="Verdana" pitchFamily="34" charset="0"/>
              <a:ea typeface="Verdana" pitchFamily="34" charset="0"/>
              <a:cs typeface="Verdana" pitchFamily="34" charset="0"/>
            </a:endParaRPr>
          </a:p>
          <a:p>
            <a:pPr algn="just"/>
            <a:r>
              <a:rPr lang="en-US" sz="1200" dirty="0">
                <a:solidFill>
                  <a:srgbClr val="002060"/>
                </a:solidFill>
                <a:latin typeface="Verdana" pitchFamily="34" charset="0"/>
                <a:ea typeface="Verdana" pitchFamily="34" charset="0"/>
                <a:cs typeface="Verdana" pitchFamily="34" charset="0"/>
              </a:rPr>
              <a:t>The investment’s </a:t>
            </a:r>
            <a:r>
              <a:rPr lang="en-US" sz="1200" dirty="0" smtClean="0">
                <a:solidFill>
                  <a:srgbClr val="002060"/>
                </a:solidFill>
                <a:latin typeface="Verdana" pitchFamily="34" charset="0"/>
                <a:ea typeface="Verdana" pitchFamily="34" charset="0"/>
                <a:cs typeface="Verdana" pitchFamily="34" charset="0"/>
              </a:rPr>
              <a:t>total </a:t>
            </a:r>
            <a:r>
              <a:rPr lang="en-US" sz="1200" dirty="0">
                <a:solidFill>
                  <a:srgbClr val="002060"/>
                </a:solidFill>
                <a:latin typeface="Verdana" pitchFamily="34" charset="0"/>
                <a:ea typeface="Verdana" pitchFamily="34" charset="0"/>
                <a:cs typeface="Verdana" pitchFamily="34" charset="0"/>
              </a:rPr>
              <a:t>budget </a:t>
            </a:r>
            <a:r>
              <a:rPr lang="en-US" sz="1200" dirty="0" smtClean="0">
                <a:solidFill>
                  <a:srgbClr val="002060"/>
                </a:solidFill>
                <a:latin typeface="Verdana" pitchFamily="34" charset="0"/>
                <a:ea typeface="Verdana" pitchFamily="34" charset="0"/>
                <a:cs typeface="Verdana" pitchFamily="34" charset="0"/>
              </a:rPr>
              <a:t>is</a:t>
            </a:r>
            <a:r>
              <a:rPr lang="el-GR" sz="1200" dirty="0" smtClean="0">
                <a:solidFill>
                  <a:srgbClr val="002060"/>
                </a:solidFill>
                <a:latin typeface="Verdana" pitchFamily="34" charset="0"/>
                <a:ea typeface="Verdana" pitchFamily="34" charset="0"/>
                <a:cs typeface="Verdana" pitchFamily="34" charset="0"/>
              </a:rPr>
              <a:t> 199.850,00 </a:t>
            </a:r>
            <a:r>
              <a:rPr lang="en-US" sz="1200" dirty="0" smtClean="0">
                <a:solidFill>
                  <a:srgbClr val="002060"/>
                </a:solidFill>
                <a:latin typeface="Verdana" pitchFamily="34" charset="0"/>
                <a:ea typeface="Verdana" pitchFamily="34" charset="0"/>
                <a:cs typeface="Verdana" pitchFamily="34" charset="0"/>
              </a:rPr>
              <a:t>€ </a:t>
            </a:r>
            <a:r>
              <a:rPr lang="en-US" sz="1200" dirty="0">
                <a:solidFill>
                  <a:srgbClr val="002060"/>
                </a:solidFill>
                <a:latin typeface="Verdana" pitchFamily="34" charset="0"/>
                <a:ea typeface="Verdana" pitchFamily="34" charset="0"/>
                <a:cs typeface="Verdana" pitchFamily="34" charset="0"/>
              </a:rPr>
              <a:t>out of which </a:t>
            </a:r>
            <a:r>
              <a:rPr lang="el-GR" sz="1200" dirty="0" smtClean="0">
                <a:solidFill>
                  <a:srgbClr val="002060"/>
                </a:solidFill>
                <a:latin typeface="Verdana" pitchFamily="34" charset="0"/>
                <a:ea typeface="Verdana" pitchFamily="34" charset="0"/>
                <a:cs typeface="Verdana" pitchFamily="34" charset="0"/>
              </a:rPr>
              <a:t>99.925,00 </a:t>
            </a:r>
            <a:r>
              <a:rPr lang="en-US" sz="1200" dirty="0" smtClean="0">
                <a:solidFill>
                  <a:srgbClr val="002060"/>
                </a:solidFill>
                <a:latin typeface="Verdana" pitchFamily="34" charset="0"/>
                <a:ea typeface="Verdana" pitchFamily="34" charset="0"/>
                <a:cs typeface="Verdana" pitchFamily="34" charset="0"/>
              </a:rPr>
              <a:t>€ is </a:t>
            </a:r>
            <a:r>
              <a:rPr lang="en-US" sz="1200" dirty="0">
                <a:solidFill>
                  <a:srgbClr val="002060"/>
                </a:solidFill>
                <a:latin typeface="Verdana" pitchFamily="34" charset="0"/>
                <a:ea typeface="Verdana" pitchFamily="34" charset="0"/>
                <a:cs typeface="Verdana" pitchFamily="34" charset="0"/>
              </a:rPr>
              <a:t>public </a:t>
            </a:r>
            <a:r>
              <a:rPr lang="en-US" sz="1200">
                <a:solidFill>
                  <a:srgbClr val="002060"/>
                </a:solidFill>
                <a:latin typeface="Verdana" pitchFamily="34" charset="0"/>
                <a:ea typeface="Verdana" pitchFamily="34" charset="0"/>
                <a:cs typeface="Verdana" pitchFamily="34" charset="0"/>
              </a:rPr>
              <a:t>expenditure</a:t>
            </a:r>
            <a:r>
              <a:rPr lang="en-US" sz="1200" smtClean="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The </a:t>
            </a:r>
            <a:r>
              <a:rPr lang="en-US" sz="1200" dirty="0">
                <a:solidFill>
                  <a:srgbClr val="002060"/>
                </a:solidFill>
                <a:latin typeface="Verdana" pitchFamily="34" charset="0"/>
                <a:ea typeface="Verdana" pitchFamily="34" charset="0"/>
                <a:cs typeface="Verdana" pitchFamily="34" charset="0"/>
              </a:rPr>
              <a:t>Action is co-financed by Greece and the European Union - European Regional Development Fund.</a:t>
            </a:r>
          </a:p>
        </p:txBody>
      </p:sp>
      <p:sp>
        <p:nvSpPr>
          <p:cNvPr id="6" name="5 - TextBox"/>
          <p:cNvSpPr txBox="1"/>
          <p:nvPr/>
        </p:nvSpPr>
        <p:spPr>
          <a:xfrm>
            <a:off x="810196" y="6337126"/>
            <a:ext cx="9217024" cy="4154984"/>
          </a:xfrm>
          <a:prstGeom prst="rect">
            <a:avLst/>
          </a:prstGeom>
          <a:noFill/>
        </p:spPr>
        <p:txBody>
          <a:bodyPr wrap="square" rtlCol="0">
            <a:spAutoFit/>
          </a:bodyPr>
          <a:lstStyle/>
          <a:p>
            <a:pPr>
              <a:lnSpc>
                <a:spcPct val="150000"/>
              </a:lnSpc>
            </a:pPr>
            <a:r>
              <a:rPr lang="en-US" sz="1200" b="1" dirty="0">
                <a:solidFill>
                  <a:srgbClr val="002060"/>
                </a:solidFill>
                <a:latin typeface="Verdana" pitchFamily="34" charset="0"/>
                <a:ea typeface="Verdana" pitchFamily="34" charset="0"/>
                <a:cs typeface="Verdana" pitchFamily="34" charset="0"/>
              </a:rPr>
              <a:t>The approved </a:t>
            </a:r>
            <a:r>
              <a:rPr lang="en-US" sz="1200" b="1" dirty="0" smtClean="0">
                <a:solidFill>
                  <a:srgbClr val="002060"/>
                </a:solidFill>
                <a:latin typeface="Verdana" pitchFamily="34" charset="0"/>
                <a:ea typeface="Verdana" pitchFamily="34" charset="0"/>
                <a:cs typeface="Verdana" pitchFamily="34" charset="0"/>
              </a:rPr>
              <a:t>co-financed Business </a:t>
            </a:r>
            <a:r>
              <a:rPr lang="en-US" sz="1200" b="1" dirty="0">
                <a:solidFill>
                  <a:srgbClr val="002060"/>
                </a:solidFill>
                <a:latin typeface="Verdana" pitchFamily="34" charset="0"/>
                <a:ea typeface="Verdana" pitchFamily="34" charset="0"/>
                <a:cs typeface="Verdana" pitchFamily="34" charset="0"/>
              </a:rPr>
              <a:t>Plan includes investments on the following </a:t>
            </a:r>
            <a:r>
              <a:rPr lang="en-US" sz="1200" b="1" dirty="0" smtClean="0">
                <a:solidFill>
                  <a:srgbClr val="002060"/>
                </a:solidFill>
                <a:latin typeface="Verdana" pitchFamily="34" charset="0"/>
                <a:ea typeface="Verdana" pitchFamily="34" charset="0"/>
                <a:cs typeface="Verdana" pitchFamily="34" charset="0"/>
              </a:rPr>
              <a:t>category:</a:t>
            </a:r>
            <a:endParaRPr lang="en-US" sz="1200" b="1" dirty="0">
              <a:solidFill>
                <a:srgbClr val="002060"/>
              </a:solidFill>
              <a:latin typeface="Verdana" pitchFamily="34" charset="0"/>
              <a:ea typeface="Verdana" pitchFamily="34" charset="0"/>
              <a:cs typeface="Verdana" pitchFamily="34" charset="0"/>
            </a:endParaRPr>
          </a:p>
          <a:p>
            <a:pPr indent="-17145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Machinery – Equipment </a:t>
            </a:r>
          </a:p>
          <a:p>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b="1" dirty="0">
                <a:solidFill>
                  <a:srgbClr val="002060"/>
                </a:solidFill>
                <a:latin typeface="Verdana" pitchFamily="34" charset="0"/>
                <a:ea typeface="Verdana" pitchFamily="34" charset="0"/>
                <a:cs typeface="Verdana" pitchFamily="34" charset="0"/>
              </a:rPr>
              <a:t>Through the participation in the Action, </a:t>
            </a:r>
            <a:r>
              <a:rPr lang="en-US" sz="1200" b="1" dirty="0" smtClean="0">
                <a:solidFill>
                  <a:srgbClr val="002060"/>
                </a:solidFill>
                <a:latin typeface="Verdana" pitchFamily="34" charset="0"/>
                <a:ea typeface="Verdana" pitchFamily="34" charset="0"/>
                <a:cs typeface="Verdana" pitchFamily="34" charset="0"/>
              </a:rPr>
              <a:t>the </a:t>
            </a:r>
            <a:r>
              <a:rPr lang="en-US" sz="1200" b="1" dirty="0">
                <a:solidFill>
                  <a:srgbClr val="002060"/>
                </a:solidFill>
                <a:latin typeface="Verdana" pitchFamily="34" charset="0"/>
                <a:ea typeface="Verdana" pitchFamily="34" charset="0"/>
                <a:cs typeface="Verdana" pitchFamily="34" charset="0"/>
              </a:rPr>
              <a:t>enterprise achieved:</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  Competitiveness </a:t>
            </a:r>
            <a:r>
              <a:rPr lang="en-US" sz="1200" dirty="0">
                <a:solidFill>
                  <a:srgbClr val="002060"/>
                </a:solidFill>
                <a:latin typeface="Verdana" pitchFamily="34" charset="0"/>
                <a:ea typeface="Verdana" pitchFamily="34" charset="0"/>
                <a:cs typeface="Verdana" pitchFamily="34" charset="0"/>
              </a:rPr>
              <a:t>improvement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Increase of profitability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Reinforcement of an </a:t>
            </a:r>
            <a:r>
              <a:rPr lang="en-US" sz="1200" dirty="0">
                <a:solidFill>
                  <a:srgbClr val="002060"/>
                </a:solidFill>
                <a:latin typeface="Verdana" pitchFamily="34" charset="0"/>
                <a:ea typeface="Verdana" pitchFamily="34" charset="0"/>
                <a:cs typeface="Verdana" pitchFamily="34" charset="0"/>
              </a:rPr>
              <a:t>extrovert business profile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Market expenditure by adopting new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Creation of better </a:t>
            </a:r>
            <a:r>
              <a:rPr lang="en-US" sz="1200" dirty="0">
                <a:solidFill>
                  <a:srgbClr val="002060"/>
                </a:solidFill>
                <a:latin typeface="Verdana" pitchFamily="34" charset="0"/>
                <a:ea typeface="Verdana" pitchFamily="34" charset="0"/>
                <a:cs typeface="Verdana" pitchFamily="34" charset="0"/>
              </a:rPr>
              <a:t>quality products and services  </a:t>
            </a: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Increase of </a:t>
            </a:r>
            <a:r>
              <a:rPr lang="en-US" sz="1200" dirty="0">
                <a:solidFill>
                  <a:srgbClr val="002060"/>
                </a:solidFill>
                <a:latin typeface="Verdana" pitchFamily="34" charset="0"/>
                <a:ea typeface="Verdana" pitchFamily="34" charset="0"/>
                <a:cs typeface="Verdana" pitchFamily="34" charset="0"/>
              </a:rPr>
              <a:t>productivity and improvement of operational procedures </a:t>
            </a:r>
          </a:p>
          <a:p>
            <a:pPr lvl="0">
              <a:lnSpc>
                <a:spcPct val="150000"/>
              </a:lnSpc>
              <a:buFont typeface="Wingdings" pitchFamily="2" charset="2"/>
              <a:buChar char="ü"/>
            </a:pPr>
            <a:r>
              <a:rPr lang="en-US" sz="1200" dirty="0" smtClean="0">
                <a:solidFill>
                  <a:srgbClr val="002060"/>
                </a:solidFill>
                <a:latin typeface="Verdana" pitchFamily="34" charset="0"/>
                <a:ea typeface="Verdana" pitchFamily="34" charset="0"/>
                <a:cs typeface="Verdana" pitchFamily="34" charset="0"/>
              </a:rPr>
              <a:t>   Entrepreneurship Reinforcement </a:t>
            </a:r>
            <a:endParaRPr lang="en-US" sz="1200" dirty="0">
              <a:solidFill>
                <a:srgbClr val="002060"/>
              </a:solidFill>
              <a:latin typeface="Verdana" pitchFamily="34" charset="0"/>
              <a:ea typeface="Verdana" pitchFamily="34" charset="0"/>
              <a:cs typeface="Verdana" pitchFamily="34" charset="0"/>
            </a:endParaRPr>
          </a:p>
          <a:p>
            <a:pPr lvl="0">
              <a:lnSpc>
                <a:spcPct val="150000"/>
              </a:lnSpc>
              <a:buFont typeface="Wingdings" pitchFamily="2" charset="2"/>
              <a:buChar char="ü"/>
            </a:pPr>
            <a:r>
              <a:rPr lang="en-US" sz="1200" dirty="0">
                <a:solidFill>
                  <a:srgbClr val="002060"/>
                </a:solidFill>
                <a:latin typeface="Verdana" pitchFamily="34" charset="0"/>
                <a:ea typeface="Verdana" pitchFamily="34" charset="0"/>
                <a:cs typeface="Verdana" pitchFamily="34" charset="0"/>
              </a:rPr>
              <a:t>   </a:t>
            </a:r>
            <a:r>
              <a:rPr lang="en-US" sz="1200" dirty="0" smtClean="0">
                <a:solidFill>
                  <a:srgbClr val="002060"/>
                </a:solidFill>
                <a:latin typeface="Verdana" pitchFamily="34" charset="0"/>
                <a:ea typeface="Verdana" pitchFamily="34" charset="0"/>
                <a:cs typeface="Verdana" pitchFamily="34" charset="0"/>
              </a:rPr>
              <a:t>Creation/ retention of </a:t>
            </a:r>
            <a:r>
              <a:rPr lang="en-US" sz="1200" dirty="0" smtClean="0">
                <a:solidFill>
                  <a:srgbClr val="002060"/>
                </a:solidFill>
                <a:latin typeface="Verdana" pitchFamily="34" charset="0"/>
                <a:ea typeface="Verdana" pitchFamily="34" charset="0"/>
                <a:cs typeface="Verdana" pitchFamily="34" charset="0"/>
              </a:rPr>
              <a:t>jobs</a:t>
            </a:r>
            <a:endParaRPr lang="en-US" sz="1200" dirty="0">
              <a:solidFill>
                <a:srgbClr val="002060"/>
              </a:solidFill>
              <a:latin typeface="Verdana" pitchFamily="34" charset="0"/>
              <a:ea typeface="Verdana" pitchFamily="34" charset="0"/>
              <a:cs typeface="Verdana" pitchFamily="34" charset="0"/>
            </a:endParaRPr>
          </a:p>
          <a:p>
            <a:pPr lvl="0">
              <a:lnSpc>
                <a:spcPct val="150000"/>
              </a:lnSpc>
              <a:buFont typeface="Wingdings" pitchFamily="2" charset="2"/>
              <a:buChar char="ü"/>
            </a:pPr>
            <a:endParaRPr lang="en-US" sz="1200" dirty="0">
              <a:solidFill>
                <a:srgbClr val="002060"/>
              </a:solidFill>
              <a:latin typeface="Verdana" pitchFamily="34" charset="0"/>
              <a:ea typeface="Verdana" pitchFamily="34" charset="0"/>
              <a:cs typeface="Verdana" pitchFamily="34" charset="0"/>
            </a:endParaRPr>
          </a:p>
          <a:p>
            <a:pPr lvl="0">
              <a:lnSpc>
                <a:spcPct val="150000"/>
              </a:lnSpc>
            </a:pPr>
            <a:r>
              <a:rPr lang="en-US" sz="1200" dirty="0">
                <a:solidFill>
                  <a:srgbClr val="002060"/>
                </a:solidFill>
                <a:latin typeface="Verdana" pitchFamily="34" charset="0"/>
                <a:ea typeface="Verdana" pitchFamily="34" charset="0"/>
                <a:cs typeface="Verdana" pitchFamily="34" charset="0"/>
              </a:rPr>
              <a:t>The support of </a:t>
            </a:r>
            <a:r>
              <a:rPr lang="en-US" sz="1200" dirty="0" err="1">
                <a:solidFill>
                  <a:srgbClr val="002060"/>
                </a:solidFill>
                <a:latin typeface="Verdana" pitchFamily="34" charset="0"/>
                <a:ea typeface="Verdana" pitchFamily="34" charset="0"/>
                <a:cs typeface="Verdana" pitchFamily="34" charset="0"/>
              </a:rPr>
              <a:t>EPAnEK</a:t>
            </a:r>
            <a:r>
              <a:rPr lang="en-US" sz="1200" dirty="0">
                <a:solidFill>
                  <a:srgbClr val="002060"/>
                </a:solidFill>
                <a:latin typeface="Verdana" pitchFamily="34" charset="0"/>
                <a:ea typeface="Verdana" pitchFamily="34" charset="0"/>
                <a:cs typeface="Verdana" pitchFamily="34" charset="0"/>
              </a:rPr>
              <a:t> proved beneficial, not only for the enterprise but for the competitiveness of the national as well as the local economy. </a:t>
            </a:r>
            <a:endParaRPr lang="el-GR" sz="1200" dirty="0">
              <a:solidFill>
                <a:srgbClr val="002060"/>
              </a:solidFill>
              <a:latin typeface="Verdana" pitchFamily="34" charset="0"/>
              <a:ea typeface="Verdana" pitchFamily="34" charset="0"/>
              <a:cs typeface="Verdana" pitchFamily="34" charset="0"/>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204</Words>
  <Application>Microsoft Office PowerPoint</Application>
  <PresentationFormat>Προσαρμογή</PresentationFormat>
  <Paragraphs>18</Paragraphs>
  <Slides>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vt:i4>
      </vt:variant>
    </vt:vector>
  </HeadingPairs>
  <TitlesOfParts>
    <vt:vector size="2" baseType="lpstr">
      <vt:lpstr>Θέμα του Office</vt:lpstr>
      <vt:lpstr>Διαφάνεια 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Sotiris Katselos</dc:creator>
  <cp:lastModifiedBy>user</cp:lastModifiedBy>
  <cp:revision>52</cp:revision>
  <dcterms:created xsi:type="dcterms:W3CDTF">2018-02-13T12:16:57Z</dcterms:created>
  <dcterms:modified xsi:type="dcterms:W3CDTF">2020-01-27T21:55:27Z</dcterms:modified>
</cp:coreProperties>
</file>